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8" r:id="rId5"/>
    <p:sldId id="399" r:id="rId6"/>
    <p:sldId id="400" r:id="rId7"/>
    <p:sldId id="280" r:id="rId8"/>
    <p:sldId id="368" r:id="rId9"/>
    <p:sldId id="353" r:id="rId10"/>
    <p:sldId id="291" r:id="rId11"/>
    <p:sldId id="356" r:id="rId12"/>
    <p:sldId id="357" r:id="rId13"/>
    <p:sldId id="358" r:id="rId14"/>
    <p:sldId id="359" r:id="rId15"/>
    <p:sldId id="360" r:id="rId16"/>
    <p:sldId id="386" r:id="rId17"/>
    <p:sldId id="387" r:id="rId18"/>
    <p:sldId id="361" r:id="rId19"/>
    <p:sldId id="362" r:id="rId20"/>
    <p:sldId id="363" r:id="rId21"/>
    <p:sldId id="364" r:id="rId22"/>
    <p:sldId id="366" r:id="rId23"/>
    <p:sldId id="367" r:id="rId24"/>
    <p:sldId id="389" r:id="rId25"/>
    <p:sldId id="388" r:id="rId26"/>
    <p:sldId id="396" r:id="rId27"/>
    <p:sldId id="398" r:id="rId28"/>
    <p:sldId id="392" r:id="rId29"/>
    <p:sldId id="309" r:id="rId30"/>
    <p:sldId id="390" r:id="rId31"/>
    <p:sldId id="391" r:id="rId32"/>
    <p:sldId id="393" r:id="rId33"/>
    <p:sldId id="394" r:id="rId34"/>
    <p:sldId id="395" r:id="rId35"/>
    <p:sldId id="397" r:id="rId36"/>
    <p:sldId id="401" r:id="rId3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6517" autoAdjust="0"/>
  </p:normalViewPr>
  <p:slideViewPr>
    <p:cSldViewPr snapToGrid="0">
      <p:cViewPr>
        <p:scale>
          <a:sx n="70" d="100"/>
          <a:sy n="70" d="100"/>
        </p:scale>
        <p:origin x="-252" y="-8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F3C82B-095E-432A-8E4F-E087C387918F}" type="datetime1">
              <a:rPr lang="ru-RU" smtClean="0"/>
              <a:pPr rtl="0"/>
              <a:t>18.11.2019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6B3739-9081-478F-812E-AE7CE140632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84735-1BB6-4763-8A8D-34C11DAC25B4}" type="datetime1">
              <a:rPr lang="ru-RU" smtClean="0"/>
              <a:pPr/>
              <a:t>18.11.2019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CF8BB-EBC7-4B8F-9632-A5A136FBB880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023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rtlCol="0"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0C32B-13BC-41B2-AB2D-75A69B5D8E60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CDA88E-7571-482A-A17D-AE45349CD010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EB8D07-12B7-4CC0-91DA-BA7EDDEA5EBC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06C3B4A-3BD8-46EE-A306-574C8F1203AA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rtlCol="0" anchor="b">
            <a:normAutofit/>
          </a:bodyPr>
          <a:lstStyle>
            <a:lvl1pPr>
              <a:defRPr sz="6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7066F1-56AD-4A65-8D23-47D03E281CDD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538DC8-A5CF-403B-A700-B1EE2B32A73F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48CB36-2A7D-4294-8E4B-2CBD284FA1A2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077C20-F13B-4081-A448-651CC7F79BA0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rtlCol="0" anchor="b">
            <a:noAutofit/>
          </a:bodyPr>
          <a:lstStyle>
            <a:lvl1pPr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03EF6-DB2E-40D3-9F86-4A2B56C7C971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rtlCol="0"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7120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74A4930-1B63-4514-8E07-EEB83AF0186B}" type="datetime1">
              <a:rPr lang="ru-RU" noProof="0" smtClean="0"/>
              <a:pPr rtl="0"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ezbarierov.permkrai.ru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50;&#1091;&#1088;&#1089;%20&#1086;&#1073;&#1091;&#1095;&#1077;&#1085;&#1080;&#1103;_23-24%20&#1080;&#1102;&#1085;&#1103;\&#1055;&#1088;&#1077;&#1079;&#1077;&#1085;&#1090;&#1072;&#1094;&#1080;&#1080;\&#1055;&#1072;&#1089;&#1087;&#1086;&#1088;&#1090;&#1080;&#1079;&#1072;&#1094;&#1080;&#1103;\&#1055;&#1072;&#1089;&#1087;&#1086;&#1088;&#1090;%20&#1076;&#1086;&#1089;&#1090;&#1091;&#1087;&#1085;&#1086;&#1089;&#1090;&#1080;.docx" TargetMode="External"/><Relationship Id="rId2" Type="http://schemas.openxmlformats.org/officeDocument/2006/relationships/hyperlink" Target="file:///C:\Users\User\Desktop\&#1050;&#1091;&#1088;&#1089;%20&#1086;&#1073;&#1091;&#1095;&#1077;&#1085;&#1080;&#1103;_23-24%20&#1080;&#1102;&#1085;&#1103;\&#1055;&#1088;&#1077;&#1079;&#1077;&#1085;&#1090;&#1072;&#1094;&#1080;&#1080;\&#1055;&#1072;&#1089;&#1087;&#1086;&#1088;&#1090;&#1080;&#1079;&#1072;&#1094;&#1080;&#1103;\&#1040;&#1082;&#1090;%20&#1086;&#1073;&#1089;&#1083;&#1077;&#1076;&#1086;&#1074;&#1072;&#1085;&#1080;&#1103;.doc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0C20E0891C2D1A6D8C815C3C5F3E8968448E2DECFE38619AAB760051FCBEB6751F001C2E5279C7E443CD4EQ3g9J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942364" cy="3200400"/>
          </a:xfrm>
        </p:spPr>
        <p:txBody>
          <a:bodyPr rtlCol="0">
            <a:no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паспортизации объектов социальной инфраструктуры 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093" y="3768401"/>
            <a:ext cx="6858000" cy="109728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325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FBBA2-0525-43B7-B35B-5C0D552B51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592036" y="188913"/>
            <a:ext cx="10072916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97284" name="TextBox 9"/>
          <p:cNvSpPr txBox="1">
            <a:spLocks noChangeArrowheads="1"/>
          </p:cNvSpPr>
          <p:nvPr/>
        </p:nvSpPr>
        <p:spPr bwMode="auto">
          <a:xfrm>
            <a:off x="1845129" y="1169989"/>
            <a:ext cx="100124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«Б» -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 доступен частично  для инвалидов и других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МГН</a:t>
            </a:r>
            <a:endParaRPr lang="ru-RU" alt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dirty="0">
                <a:solidFill>
                  <a:srgbClr val="000000"/>
                </a:solidFill>
                <a:latin typeface="Arial" charset="0"/>
              </a:rPr>
              <a:t> </a:t>
            </a:r>
            <a:endParaRPr lang="ru-RU" altLang="ru-RU" sz="3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271" y="2276475"/>
            <a:ext cx="9511696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80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CC2DB-303F-49F7-892A-34C351093E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779814" y="188913"/>
            <a:ext cx="988513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9814" y="1268413"/>
            <a:ext cx="1017300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«ДУ»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выполнение нормативных требований доступности технически невозможно, </a:t>
            </a:r>
          </a:p>
          <a:p>
            <a:pPr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однако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альтернативные формы обслуживания: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использовании дополнительных технических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средств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оказания услуг на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дому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оказания услуг в другом учреждении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Получение услуг дистанционно     </a:t>
            </a:r>
          </a:p>
        </p:txBody>
      </p:sp>
    </p:spTree>
    <p:extLst>
      <p:ext uri="{BB962C8B-B14F-4D97-AF65-F5344CB8AC3E}">
        <p14:creationId xmlns:p14="http://schemas.microsoft.com/office/powerpoint/2010/main" xmlns="" val="415908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A1320-286F-4103-878C-89106400EE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67543" y="188913"/>
            <a:ext cx="1009740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99332" name="TextBox 5"/>
          <p:cNvSpPr txBox="1">
            <a:spLocks noChangeArrowheads="1"/>
          </p:cNvSpPr>
          <p:nvPr/>
        </p:nvSpPr>
        <p:spPr bwMode="auto">
          <a:xfrm>
            <a:off x="1730828" y="1268413"/>
            <a:ext cx="1015667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«ВНД» - объект полностью не доступен: </a:t>
            </a:r>
            <a:r>
              <a:rPr lang="ru-RU" alt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333" name="Прямоугольник 1"/>
          <p:cNvSpPr>
            <a:spLocks noChangeArrowheads="1"/>
          </p:cNvSpPr>
          <p:nvPr/>
        </p:nvSpPr>
        <p:spPr bwMode="auto">
          <a:xfrm>
            <a:off x="1796143" y="1914526"/>
            <a:ext cx="825409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 algn="just">
              <a:buFont typeface="Calibri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Архитектурно-планировочные и организационные решения отсутствуют либо не выполнены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Альтернативные формы обслуживания               не планируются.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314910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0649" y="308759"/>
            <a:ext cx="108896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обследования каждой зоны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заносятся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таблицу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4567311"/>
              </p:ext>
            </p:extLst>
          </p:nvPr>
        </p:nvGraphicFramePr>
        <p:xfrm>
          <a:off x="190005" y="788890"/>
          <a:ext cx="11875323" cy="6090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510"/>
                <a:gridCol w="2746591"/>
                <a:gridCol w="1205476"/>
                <a:gridCol w="938378"/>
                <a:gridCol w="938378"/>
                <a:gridCol w="1541117"/>
                <a:gridCol w="1541117"/>
                <a:gridCol w="938378"/>
                <a:gridCol w="938378"/>
              </a:tblGrid>
              <a:tr h="8072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п/п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функционально-планировочного элемента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элемента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Выявленные нарушения и замечания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Работы по адаптации объектов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0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есть/нет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на плане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фото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Значимо для инвалида (категория)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работ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3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83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Вход (входы) на территорию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583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Путь (пути) движения на территории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3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Лестница (наружная)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3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Пандус (наружный)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583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Автостоянка и парковка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5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ОБЩИЕ требования к зоне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6266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82D7-E32C-415F-B258-8137501652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413164" y="154379"/>
            <a:ext cx="10251788" cy="748146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обследования каждой зоны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заносятся в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таблицу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1812472" y="1260930"/>
            <a:ext cx="1021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/>
            </a:pPr>
            <a:endParaRPr lang="ru-RU" altLang="ru-RU" sz="2800" dirty="0">
              <a:solidFill>
                <a:srgbClr val="000000"/>
              </a:solidFill>
            </a:endParaRPr>
          </a:p>
        </p:txBody>
      </p:sp>
      <p:sp>
        <p:nvSpPr>
          <p:cNvPr id="106501" name="Прямоугольник 1"/>
          <p:cNvSpPr>
            <a:spLocks noChangeArrowheads="1"/>
          </p:cNvSpPr>
          <p:nvPr/>
        </p:nvSpPr>
        <p:spPr bwMode="auto">
          <a:xfrm>
            <a:off x="1738992" y="4100739"/>
            <a:ext cx="1015637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0000"/>
                </a:solidFill>
                <a:latin typeface="Calibri" pitchFamily="34" charset="0"/>
              </a:rPr>
              <a:t>Обустройство может быть выполнено лишь в порядке капитального ремонта и реконструкции либо после дополнительного согласования; организовать альтернативную форму обслуживания.</a:t>
            </a:r>
            <a:endParaRPr lang="ru-RU" altLang="ru-RU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061" y="1205407"/>
            <a:ext cx="11001286" cy="535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17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BD12D-AA31-441A-A061-BB24FC01F4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616530" y="188913"/>
            <a:ext cx="8536874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100356" name="Прямоугольник 6"/>
          <p:cNvSpPr>
            <a:spLocks noChangeArrowheads="1"/>
          </p:cNvSpPr>
          <p:nvPr/>
        </p:nvSpPr>
        <p:spPr bwMode="auto">
          <a:xfrm>
            <a:off x="1616529" y="1155701"/>
            <a:ext cx="1004842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объектов по степени их доступности</a:t>
            </a:r>
          </a:p>
        </p:txBody>
      </p:sp>
      <p:sp>
        <p:nvSpPr>
          <p:cNvPr id="100358" name="Прямоугольник 8"/>
          <p:cNvSpPr>
            <a:spLocks noChangeArrowheads="1"/>
          </p:cNvSpPr>
          <p:nvPr/>
        </p:nvSpPr>
        <p:spPr bwMode="auto">
          <a:xfrm>
            <a:off x="1616530" y="2125663"/>
            <a:ext cx="9510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обследования в заключении по каждой зоне необходимо указать состояние доступности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60" name="TextBox 9"/>
          <p:cNvSpPr txBox="1">
            <a:spLocks noChangeArrowheads="1"/>
          </p:cNvSpPr>
          <p:nvPr/>
        </p:nvSpPr>
        <p:spPr bwMode="auto">
          <a:xfrm>
            <a:off x="9239251" y="3032125"/>
            <a:ext cx="259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«ДП-В»</a:t>
            </a:r>
          </a:p>
        </p:txBody>
      </p:sp>
      <p:sp>
        <p:nvSpPr>
          <p:cNvPr id="100361" name="TextBox 10"/>
          <p:cNvSpPr txBox="1">
            <a:spLocks noChangeArrowheads="1"/>
          </p:cNvSpPr>
          <p:nvPr/>
        </p:nvSpPr>
        <p:spPr bwMode="auto">
          <a:xfrm>
            <a:off x="9213851" y="3540125"/>
            <a:ext cx="31919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«ДП-И»</a:t>
            </a:r>
          </a:p>
        </p:txBody>
      </p:sp>
      <p:sp>
        <p:nvSpPr>
          <p:cNvPr id="100362" name="TextBox 11"/>
          <p:cNvSpPr txBox="1">
            <a:spLocks noChangeArrowheads="1"/>
          </p:cNvSpPr>
          <p:nvPr/>
        </p:nvSpPr>
        <p:spPr bwMode="auto">
          <a:xfrm>
            <a:off x="9347201" y="5138738"/>
            <a:ext cx="1672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«ДУ»</a:t>
            </a:r>
          </a:p>
        </p:txBody>
      </p:sp>
      <p:sp>
        <p:nvSpPr>
          <p:cNvPr id="100363" name="TextBox 12"/>
          <p:cNvSpPr txBox="1">
            <a:spLocks noChangeArrowheads="1"/>
          </p:cNvSpPr>
          <p:nvPr/>
        </p:nvSpPr>
        <p:spPr bwMode="auto">
          <a:xfrm>
            <a:off x="9300633" y="5732464"/>
            <a:ext cx="2108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«ВНД»</a:t>
            </a:r>
          </a:p>
        </p:txBody>
      </p:sp>
      <p:sp>
        <p:nvSpPr>
          <p:cNvPr id="100364" name="TextBox 13"/>
          <p:cNvSpPr txBox="1">
            <a:spLocks noChangeArrowheads="1"/>
          </p:cNvSpPr>
          <p:nvPr/>
        </p:nvSpPr>
        <p:spPr bwMode="auto">
          <a:xfrm>
            <a:off x="9275234" y="4013200"/>
            <a:ext cx="21822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«ДЧ-В»</a:t>
            </a:r>
          </a:p>
        </p:txBody>
      </p:sp>
      <p:sp>
        <p:nvSpPr>
          <p:cNvPr id="100365" name="TextBox 14"/>
          <p:cNvSpPr txBox="1">
            <a:spLocks noChangeArrowheads="1"/>
          </p:cNvSpPr>
          <p:nvPr/>
        </p:nvSpPr>
        <p:spPr bwMode="auto">
          <a:xfrm>
            <a:off x="9264651" y="4559300"/>
            <a:ext cx="2182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«ДЧ-И»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257053" y="3298548"/>
          <a:ext cx="7827571" cy="2793493"/>
        </p:xfrm>
        <a:graphic>
          <a:graphicData uri="http://schemas.openxmlformats.org/drawingml/2006/table">
            <a:tbl>
              <a:tblPr/>
              <a:tblGrid>
                <a:gridCol w="2240793"/>
                <a:gridCol w="2016714"/>
                <a:gridCol w="784277"/>
                <a:gridCol w="784277"/>
                <a:gridCol w="2001510"/>
              </a:tblGrid>
              <a:tr h="3990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структурно-функциональной зоны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Состояние доступности</a:t>
                      </a:r>
                      <a:r>
                        <a:rPr lang="ru-RU" sz="1600" b="1" u="none" strike="noStrike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" action="ppaction://hlinkfile"/>
                        </a:rPr>
                        <a:t>*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(к </a:t>
                      </a:r>
                      <a:r>
                        <a:rPr lang="ru-RU" sz="1600" b="1" u="none" strike="noStrike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" action="ppaction://hlinkfile"/>
                        </a:rPr>
                        <a:t>пункту 3.4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Акта обследования)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Приложение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Рекомендации по адаптации (вид работы</a:t>
                      </a: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ru-RU" sz="1600" b="0" u="none" strike="noStrike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" action="ppaction://hlinkfile"/>
                        </a:rPr>
                        <a:t>**</a:t>
                      </a: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 </a:t>
                      </a:r>
                      <a:r>
                        <a:rPr lang="ru-RU" sz="1600" b="0" u="none" strike="noStrike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" action="ppaction://hlinkfile"/>
                        </a:rPr>
                        <a:t>пункту 4.1</a:t>
                      </a: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Акта обследования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6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 на плане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 фото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0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99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71F73-6DE2-4EF9-B7CA-28F7CBA454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665514" y="188913"/>
            <a:ext cx="848788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1249135"/>
            <a:ext cx="4419600" cy="12017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</a:rPr>
              <a:t>«ДП-В» - доступно полностью всем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Вариант «А»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9233" y="2615973"/>
            <a:ext cx="4419600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9233" y="3173186"/>
            <a:ext cx="4419600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9233" y="3738336"/>
            <a:ext cx="4419600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9234" y="4336823"/>
            <a:ext cx="4415367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13467" y="4927373"/>
            <a:ext cx="4415367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9234" y="5476648"/>
            <a:ext cx="4415367" cy="831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для других МГН</a:t>
            </a:r>
          </a:p>
        </p:txBody>
      </p:sp>
    </p:spTree>
    <p:extLst>
      <p:ext uri="{BB962C8B-B14F-4D97-AF65-F5344CB8AC3E}">
        <p14:creationId xmlns:p14="http://schemas.microsoft.com/office/powerpoint/2010/main" xmlns="" val="192494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3D31E-7A50-4685-B330-3EE1C7B045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2429" y="1125538"/>
            <a:ext cx="5016500" cy="113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</a:rPr>
              <a:t>«ДП-И» - доступно полностью избирательно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</a:rPr>
              <a:t>Вариант «А»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3961" y="2424113"/>
            <a:ext cx="5012267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 не доступен для 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6661" y="3049588"/>
            <a:ext cx="5012267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6662" y="3614737"/>
            <a:ext cx="4999567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не доступен для 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6662" y="4214813"/>
            <a:ext cx="4999567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7612" y="4887913"/>
            <a:ext cx="5018616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для 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3962" y="5637213"/>
            <a:ext cx="5024967" cy="828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доступен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для других МГН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616528" y="103538"/>
            <a:ext cx="8881259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80154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C98FD-41FB-4B13-AF21-56ADBB0B68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51215" y="188913"/>
            <a:ext cx="1011373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6142" y="1428750"/>
            <a:ext cx="3512457" cy="156845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</a:rPr>
              <a:t>«ДЧ-В» - доступно частично всем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Вариант «Б» - разумное приспособление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6142" y="3184525"/>
            <a:ext cx="3512458" cy="156966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частично доступен для К, С, О, Г, У и других МГН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6056" y="1231597"/>
            <a:ext cx="4425042" cy="156966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</a:rPr>
              <a:t>«ДЧ-И» - доступен частично избирательно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Вариант «Б» - разумное приспособление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1884" y="2898473"/>
            <a:ext cx="4428084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 не доступен для 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7833" y="3452510"/>
            <a:ext cx="4418958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частично доступен для 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8601" y="4036710"/>
            <a:ext cx="4409830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не доступен для 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5274" y="4601860"/>
            <a:ext cx="4429604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частично доступен для 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8863" y="5173360"/>
            <a:ext cx="4426563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частично доступен для 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379" y="5749622"/>
            <a:ext cx="4453944" cy="83185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Объект частично доступен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для других МГН</a:t>
            </a:r>
          </a:p>
        </p:txBody>
      </p:sp>
    </p:spTree>
    <p:extLst>
      <p:ext uri="{BB962C8B-B14F-4D97-AF65-F5344CB8AC3E}">
        <p14:creationId xmlns:p14="http://schemas.microsoft.com/office/powerpoint/2010/main" xmlns="" val="254239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88C76-7B7E-45D6-A801-417D790125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1651" y="1350056"/>
            <a:ext cx="93072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«ДУ» - выполнение нормативных требований доступности технически невозможно, </a:t>
            </a:r>
          </a:p>
          <a:p>
            <a:pPr algn="just"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однако соблюдены следующие условия :</a:t>
            </a:r>
          </a:p>
          <a:p>
            <a:pPr algn="just"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Услуги инвалидам и другим маломобильным группам населения оказываются с помощью посторонних лиц, в том числе при использовании технических средств реабилитации;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Организована иная альтернативная форма обслуживания (на дому, дистанционно, в другом учреждении)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1381249" y="224539"/>
            <a:ext cx="10105573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92267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06252" y="559558"/>
            <a:ext cx="9530499" cy="110898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Категории инвалидов в зависимости </a:t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от ограничения жизнедеятельности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04214" y="1847653"/>
            <a:ext cx="9449585" cy="382981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Инвалиды с нарушениями опорно-двигательного аппарата 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Инвалиды, передвигающиеся на  креслах-колясках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Инвалиды с нарушениями зрения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Инвалиды с нарушениями слуха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Инвалиды с  умственными нарушениями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82D7-E32C-415F-B258-8137501652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738994" y="188913"/>
            <a:ext cx="8901298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1812472" y="1260930"/>
            <a:ext cx="102138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«ВНД» -  объект не предназначен для инвалидов:</a:t>
            </a:r>
          </a:p>
          <a:p>
            <a:pPr algn="just"/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Calibri" pitchFamily="34" charset="0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предусмотрен доступ инвалидов</a:t>
            </a:r>
          </a:p>
          <a:p>
            <a:pPr algn="just">
              <a:buFont typeface="Calibri" pitchFamily="34" charset="0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 признан ветхим, аварийным, подлежит сносу</a:t>
            </a:r>
          </a:p>
          <a:p>
            <a:pPr>
              <a:buFont typeface="Calibri" pitchFamily="34" charset="0"/>
              <a:buAutoNum type="arabicPeriod"/>
            </a:pPr>
            <a:endParaRPr lang="ru-RU" alt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1" name="Прямоугольник 1"/>
          <p:cNvSpPr>
            <a:spLocks noChangeArrowheads="1"/>
          </p:cNvSpPr>
          <p:nvPr/>
        </p:nvSpPr>
        <p:spPr bwMode="auto">
          <a:xfrm>
            <a:off x="1347107" y="4160116"/>
            <a:ext cx="1015637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Обустройство может быть выполнено лишь в порядке капитального ремонта и реконструкции либо после дополнительного согласования; организовать альтернативную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форму обслуживания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877786" y="3197225"/>
            <a:ext cx="840921" cy="75882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99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BD12D-AA31-441A-A061-BB24FC01F4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616529" y="451262"/>
            <a:ext cx="10048423" cy="950026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100358" name="Прямоугольник 8"/>
          <p:cNvSpPr>
            <a:spLocks noChangeArrowheads="1"/>
          </p:cNvSpPr>
          <p:nvPr/>
        </p:nvSpPr>
        <p:spPr bwMode="auto">
          <a:xfrm>
            <a:off x="1616530" y="1638795"/>
            <a:ext cx="97600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разделе 3 «Состояние доступности объекта»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п. 3.4 паспорта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акта  указывается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доступности структурно-функциональных зон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объекта</a:t>
            </a:r>
          </a:p>
          <a:p>
            <a:endParaRPr lang="ru-RU" alt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00359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6743623"/>
              </p:ext>
            </p:extLst>
          </p:nvPr>
        </p:nvGraphicFramePr>
        <p:xfrm>
          <a:off x="998269" y="3417074"/>
          <a:ext cx="8276360" cy="3440926"/>
        </p:xfrm>
        <a:graphic>
          <a:graphicData uri="http://schemas.openxmlformats.org/presentationml/2006/ole">
            <p:oleObj spid="_x0000_s107522" name="Документ" r:id="rId3" imgW="6077772" imgH="2425761" progId="Word.Document.12">
              <p:embed/>
            </p:oleObj>
          </a:graphicData>
        </a:graphic>
      </p:graphicFrame>
      <p:sp>
        <p:nvSpPr>
          <p:cNvPr id="100360" name="TextBox 9"/>
          <p:cNvSpPr txBox="1">
            <a:spLocks noChangeArrowheads="1"/>
          </p:cNvSpPr>
          <p:nvPr/>
        </p:nvSpPr>
        <p:spPr bwMode="auto">
          <a:xfrm>
            <a:off x="9239251" y="3032125"/>
            <a:ext cx="259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«ДП-В»</a:t>
            </a:r>
          </a:p>
        </p:txBody>
      </p:sp>
      <p:sp>
        <p:nvSpPr>
          <p:cNvPr id="100361" name="TextBox 10"/>
          <p:cNvSpPr txBox="1">
            <a:spLocks noChangeArrowheads="1"/>
          </p:cNvSpPr>
          <p:nvPr/>
        </p:nvSpPr>
        <p:spPr bwMode="auto">
          <a:xfrm>
            <a:off x="9213851" y="3540125"/>
            <a:ext cx="31919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«ДП-И»</a:t>
            </a:r>
          </a:p>
        </p:txBody>
      </p:sp>
      <p:sp>
        <p:nvSpPr>
          <p:cNvPr id="100362" name="TextBox 11"/>
          <p:cNvSpPr txBox="1">
            <a:spLocks noChangeArrowheads="1"/>
          </p:cNvSpPr>
          <p:nvPr/>
        </p:nvSpPr>
        <p:spPr bwMode="auto">
          <a:xfrm>
            <a:off x="9347201" y="5138738"/>
            <a:ext cx="1672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«ДУ»</a:t>
            </a:r>
          </a:p>
        </p:txBody>
      </p:sp>
      <p:sp>
        <p:nvSpPr>
          <p:cNvPr id="100363" name="TextBox 12"/>
          <p:cNvSpPr txBox="1">
            <a:spLocks noChangeArrowheads="1"/>
          </p:cNvSpPr>
          <p:nvPr/>
        </p:nvSpPr>
        <p:spPr bwMode="auto">
          <a:xfrm>
            <a:off x="9300633" y="5732464"/>
            <a:ext cx="2108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«ВНД»</a:t>
            </a:r>
          </a:p>
        </p:txBody>
      </p:sp>
      <p:sp>
        <p:nvSpPr>
          <p:cNvPr id="100364" name="TextBox 13"/>
          <p:cNvSpPr txBox="1">
            <a:spLocks noChangeArrowheads="1"/>
          </p:cNvSpPr>
          <p:nvPr/>
        </p:nvSpPr>
        <p:spPr bwMode="auto">
          <a:xfrm>
            <a:off x="9275234" y="4013200"/>
            <a:ext cx="21822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«ДЧ-В»</a:t>
            </a:r>
          </a:p>
        </p:txBody>
      </p:sp>
      <p:sp>
        <p:nvSpPr>
          <p:cNvPr id="100365" name="TextBox 14"/>
          <p:cNvSpPr txBox="1">
            <a:spLocks noChangeArrowheads="1"/>
          </p:cNvSpPr>
          <p:nvPr/>
        </p:nvSpPr>
        <p:spPr bwMode="auto">
          <a:xfrm>
            <a:off x="9264651" y="4559300"/>
            <a:ext cx="2182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«ДЧ-И»</a:t>
            </a:r>
          </a:p>
        </p:txBody>
      </p:sp>
    </p:spTree>
    <p:extLst>
      <p:ext uri="{BB962C8B-B14F-4D97-AF65-F5344CB8AC3E}">
        <p14:creationId xmlns:p14="http://schemas.microsoft.com/office/powerpoint/2010/main" xmlns="" val="14199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82D7-E32C-415F-B258-8137501652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425039" y="249382"/>
            <a:ext cx="10251788" cy="225631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по адаптации объекта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1983180" y="890651"/>
            <a:ext cx="91999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определения состояния доступности структурно-функциональных зон необходимо указать рекомендации по адаптации объекта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1" name="Прямоугольник 1"/>
          <p:cNvSpPr>
            <a:spLocks noChangeArrowheads="1"/>
          </p:cNvSpPr>
          <p:nvPr/>
        </p:nvSpPr>
        <p:spPr bwMode="auto">
          <a:xfrm>
            <a:off x="1738992" y="4100739"/>
            <a:ext cx="10156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888176" y="2624446"/>
          <a:ext cx="9429008" cy="4126007"/>
        </p:xfrm>
        <a:graphic>
          <a:graphicData uri="http://schemas.openxmlformats.org/drawingml/2006/table">
            <a:tbl>
              <a:tblPr/>
              <a:tblGrid>
                <a:gridCol w="846554"/>
                <a:gridCol w="5361514"/>
                <a:gridCol w="3220940"/>
              </a:tblGrid>
              <a:tr h="516218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N 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п</a:t>
                      </a: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/</a:t>
                      </a:r>
                      <a:r>
                        <a:rPr lang="ru-RU" sz="1600" dirty="0" err="1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п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Основные структурно-функциональные зоны объекта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Рекомендации по адаптации объекта (вид работы)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Территория, прилегающая к зданию (участок)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Вход (входы) в здание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Не нуждается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218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Путь (пути) движения внутри здания (в том числе пути эвакуации)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Не нуждается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143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Зона целевого назначения (целевого посещения объекта)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Не нуждается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Санитарно-гигиенические помещения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Не нуждается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33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Система информации на объекте (на всех зонах)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Не нуждается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143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Пути движения к объекту (от остановки транспорта)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977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Все зоны и участки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Капитальный ремонт пути движения к </a:t>
                      </a: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latin typeface="Times New Roman CYR"/>
                          <a:ea typeface="Times New Roman"/>
                        </a:rPr>
                        <a:t>объекту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968830" y="2215185"/>
            <a:ext cx="7695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4.1. Рекомендации по адаптации основных структурных элементов объекта</a:t>
            </a: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14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381249" y="224539"/>
            <a:ext cx="10105573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Адресная программа адаптации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2545" y="1116281"/>
            <a:ext cx="8621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После утверждения паспорта доступности учреждением формируется адресная программа адаптации объекта, которая утверждается руководителем учреждения и согласовывается с руководителем Управления образования администрации Чайковского городского округа.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12506" t="51107" r="11374" b="16855"/>
          <a:stretch>
            <a:fillRect/>
          </a:stretch>
        </p:blipFill>
        <p:spPr bwMode="auto">
          <a:xfrm>
            <a:off x="439386" y="3022271"/>
            <a:ext cx="11391658" cy="383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2679" y="232012"/>
            <a:ext cx="619037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доступности Пермского края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9618" y="818867"/>
            <a:ext cx="97445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Информация с паспортов доступности и актов обследования размещается отделом социального развития администрации Чайковского городского округа на информационном портале «Карта доступности Пермского края» по ссылке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https://bezbarierov.permkrai.ru/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общего пользования с целью информирования граждан о доступности объектов социальной инфраструктуры.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 t="9916" b="5952"/>
          <a:stretch>
            <a:fillRect/>
          </a:stretch>
        </p:blipFill>
        <p:spPr bwMode="auto">
          <a:xfrm>
            <a:off x="2934269" y="2382441"/>
            <a:ext cx="6974005" cy="46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1300" y="1947553"/>
            <a:ext cx="8419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Примеры несоответствия нормативам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95B7-BA8D-4CEB-8004-78DEDE68ED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7" y="1628776"/>
            <a:ext cx="121920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143934" y="333375"/>
            <a:ext cx="11713633" cy="719138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Недопустимо!</a:t>
            </a:r>
          </a:p>
          <a:p>
            <a:pPr defTabSz="800100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64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l="1517" t="21300" r="29499" b="13942"/>
          <a:stretch>
            <a:fillRect/>
          </a:stretch>
        </p:blipFill>
        <p:spPr bwMode="auto">
          <a:xfrm>
            <a:off x="1425039" y="0"/>
            <a:ext cx="9286504" cy="697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 l="1574" t="21469" r="30010" b="14301"/>
          <a:stretch>
            <a:fillRect/>
          </a:stretch>
        </p:blipFill>
        <p:spPr bwMode="auto">
          <a:xfrm>
            <a:off x="1211282" y="0"/>
            <a:ext cx="9850696" cy="739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295" y="1900052"/>
            <a:ext cx="9417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Примеры разумного приспособления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06252" y="600502"/>
            <a:ext cx="9530499" cy="57320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Маломобильные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группы</a:t>
            </a:r>
            <a:r>
              <a:rPr kumimoji="0" lang="ru-RU" sz="3600" b="1" i="0" u="none" strike="noStrike" kern="1200" cap="all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населения (МГН)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7039" y="1542198"/>
            <a:ext cx="87891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 пожилого возраста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Беременные женщины и родители с детьми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 маленького или высокого роста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 с детскими колясками или тележками для перевоза багажа/грузов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 с временными травмами (растяжения, переломы и т.д.)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 с ослабленным зрением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 l="4169" t="22496" r="56013" b="40848"/>
          <a:stretch>
            <a:fillRect/>
          </a:stretch>
        </p:blipFill>
        <p:spPr bwMode="auto">
          <a:xfrm>
            <a:off x="1674419" y="0"/>
            <a:ext cx="93120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3139" t="31529" r="32985" b="15582"/>
          <a:stretch>
            <a:fillRect/>
          </a:stretch>
        </p:blipFill>
        <p:spPr bwMode="auto">
          <a:xfrm>
            <a:off x="1413163" y="427511"/>
            <a:ext cx="9215253" cy="61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2303813" y="260164"/>
            <a:ext cx="6662057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работы учреждений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660" y="1023582"/>
            <a:ext cx="1049370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Издать приказ  учреждения о создании комиссии по паспортизации объектов до </a:t>
            </a:r>
            <a:r>
              <a:rPr lang="ru-RU" sz="19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22.11.2019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сканкопию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приказа направить в Управление образования администрации Чайковского городского округа для дальнейшего приглашения на обследование представителей  общественных организаций инвалидов.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Утвердить акт обследования и паспорт доступности  объекта в срок до </a:t>
            </a:r>
            <a:r>
              <a:rPr lang="ru-RU" sz="19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16.12.2019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направить </a:t>
            </a:r>
            <a:r>
              <a:rPr lang="ru-RU" sz="19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сканкопию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в Управление образования администрации Чайковского городского округа .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Утвердить адресную программу адаптации объекта, согласовать с руководителем Управления образования администрации Чайковского городского округа до </a:t>
            </a:r>
            <a:r>
              <a:rPr lang="ru-RU" sz="19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16.12.2019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Утвердить (актуализировать при необходимости)  приказы о назначение ответственных сотрудников за организацию работы по обеспечению доступности объекта и услуг для инвалидов, в т.ч. ответственных за оказание помощи и сопровождение, направить </a:t>
            </a:r>
            <a:r>
              <a:rPr lang="ru-RU" sz="19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сканкопии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в Управление образования администрации Чайковского городского округа до </a:t>
            </a:r>
            <a:r>
              <a:rPr lang="ru-RU" sz="19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16.12.2019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Направить </a:t>
            </a:r>
            <a:r>
              <a:rPr lang="ru-RU" sz="19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сканкопии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журнала проведения инструктажа в 2019 г. в Управление образования администрации Чайковского городского округа до </a:t>
            </a:r>
            <a:r>
              <a:rPr lang="ru-RU" sz="19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16.12.2019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Отчет о выполнении адресной программы адаптации направить в Управление образования администрации Чайковского городского округа  в срок </a:t>
            </a:r>
            <a:r>
              <a:rPr lang="ru-RU" sz="19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9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17.01.2020</a:t>
            </a:r>
            <a:r>
              <a:rPr lang="ru-RU" sz="19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далее ежегодно до 31 декабря. </a:t>
            </a:r>
          </a:p>
          <a:p>
            <a:pPr marL="342900" indent="-342900"/>
            <a:endParaRPr lang="ru-RU" sz="1900" b="1" dirty="0" smtClean="0"/>
          </a:p>
          <a:p>
            <a:pPr marL="342900" indent="-342900">
              <a:buAutoNum type="arabicPeriod"/>
            </a:pPr>
            <a:endParaRPr lang="ru-RU" sz="1900" b="1" dirty="0" smtClean="0"/>
          </a:p>
          <a:p>
            <a:endParaRPr lang="ru-RU" sz="1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266" y="1555846"/>
            <a:ext cx="96762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За консультацией можете обращаться: </a:t>
            </a:r>
          </a:p>
          <a:p>
            <a:pPr algn="just"/>
            <a:endParaRPr lang="ru-RU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Гудкова Ольга Анатольевна – куратор в сфере образования,  ведущий инженер по охране труда, пожарной безопасности и доступной среде МБУ «РАЭС», тел. 3-36-17</a:t>
            </a:r>
          </a:p>
          <a:p>
            <a:pPr algn="just"/>
            <a:endParaRPr lang="ru-RU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Цуркан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Вероника Игоревна  – главный специалист отдела социального развития администрации Чайковского городского округа, тел. 4-59-09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720" y="107724"/>
            <a:ext cx="9372600" cy="1295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Что такое паспортизация?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2BB7D-4B1C-4590-B5B3-A22E647D56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1653720" y="1888177"/>
            <a:ext cx="92211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Паспортизация объектов социальной инфраструктуры и услуг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технология работы 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учету и оценке состояния доступности объектов и оказываемых ими услуг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 разработки рекомендаций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адаптации для инвалидов. </a:t>
            </a:r>
            <a:endParaRPr lang="ru-RU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62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187B8-6F8C-401C-B3C8-61D74DD3B2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1429492" y="2018805"/>
            <a:ext cx="10342338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None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Члены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комиссии </a:t>
            </a:r>
          </a:p>
        </p:txBody>
      </p:sp>
      <p:sp>
        <p:nvSpPr>
          <p:cNvPr id="11273" name="Прямоугольник 16"/>
          <p:cNvSpPr>
            <a:spLocks noChangeArrowheads="1"/>
          </p:cNvSpPr>
          <p:nvPr/>
        </p:nvSpPr>
        <p:spPr bwMode="auto">
          <a:xfrm>
            <a:off x="5463065" y="1897866"/>
            <a:ext cx="519853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представители обследуемого объекта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763599" y="2672590"/>
            <a:ext cx="1536700" cy="471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739851" y="3722588"/>
            <a:ext cx="1909233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Прямоугольник 25"/>
          <p:cNvSpPr>
            <a:spLocks noChangeArrowheads="1"/>
          </p:cNvSpPr>
          <p:nvPr/>
        </p:nvSpPr>
        <p:spPr bwMode="auto">
          <a:xfrm>
            <a:off x="5779711" y="3201349"/>
            <a:ext cx="51985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Представители </a:t>
            </a:r>
            <a:r>
              <a:rPr lang="ru-RU" altLang="ru-RU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общественных организаций инвалидов ( по согласованию)</a:t>
            </a:r>
            <a:endParaRPr lang="ru-RU" altLang="ru-RU" sz="28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3667990" y="4510274"/>
            <a:ext cx="1018117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Прямоугольник 33"/>
          <p:cNvSpPr>
            <a:spLocks noChangeArrowheads="1"/>
          </p:cNvSpPr>
          <p:nvPr/>
        </p:nvSpPr>
        <p:spPr bwMode="auto">
          <a:xfrm>
            <a:off x="4967598" y="4773881"/>
            <a:ext cx="594994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специалисты со стороны организатора проектных  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ремонтно-строительных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 (по согласованию)</a:t>
            </a:r>
            <a:endParaRPr lang="ru-RU" alt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53244" y="274355"/>
            <a:ext cx="9772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Издание приказа о создании комиссии по паспортизации, утверждается ее состав и план-график обследования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85118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69C86-3CF4-439F-AAAC-86BA45BA2B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675751" y="482799"/>
            <a:ext cx="9324345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92164" name="Прямоугольник 10"/>
          <p:cNvSpPr>
            <a:spLocks noChangeArrowheads="1"/>
          </p:cNvSpPr>
          <p:nvPr/>
        </p:nvSpPr>
        <p:spPr bwMode="auto">
          <a:xfrm>
            <a:off x="1796143" y="1723116"/>
            <a:ext cx="92721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 результатам натурного обследования Комиссией оформляется </a:t>
            </a:r>
            <a:r>
              <a:rPr lang="ru-RU" alt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акт обследования </a:t>
            </a:r>
            <a:r>
              <a:rPr lang="ru-RU" alt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объекта социальной инфраструктуры и </a:t>
            </a:r>
            <a:r>
              <a:rPr lang="ru-RU" alt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паспорт </a:t>
            </a:r>
            <a:r>
              <a:rPr lang="ru-RU" alt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доступности. </a:t>
            </a:r>
            <a:endParaRPr lang="ru-RU" alt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5153" y="3439237"/>
            <a:ext cx="98400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Формы паспорта и акта обследования закреплены </a:t>
            </a:r>
            <a:r>
              <a:rPr lang="ru-RU" alt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Постановлением Правительства Пермского края от 29 августа 2017 г. № 748-п «Об организации работы по паспортизации объектов социальной инфраструктуры и услуг в приоритетных для инвалидов и других </a:t>
            </a:r>
            <a:r>
              <a:rPr lang="ru-RU" altLang="ru-RU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alt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групп населения сферах жизнедеятельности на территории Пермского края»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523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E73E3-8F1D-4A26-9FBE-0EA91B71160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5757" y="1341438"/>
            <a:ext cx="959394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Территория, прилегающая к зданию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75757" y="2149475"/>
            <a:ext cx="961299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Вход (входы) в здание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5757" y="2997200"/>
            <a:ext cx="961299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Путь (пути) движения внутри здания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5757" y="3838575"/>
            <a:ext cx="9593944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Зона целевого посещения объекта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5757" y="4724400"/>
            <a:ext cx="9593944" cy="649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Санитарно-гигиенические помещения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75757" y="5661025"/>
            <a:ext cx="9627810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информации на объекте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73377" y="383018"/>
            <a:ext cx="9250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1BDCFF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Структурно-функциональные зоны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68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83B2D0-62A3-48BE-AF33-520F11005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681843" y="188913"/>
            <a:ext cx="9386491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95236" name="Прямоугольник 10"/>
          <p:cNvSpPr>
            <a:spLocks noChangeArrowheads="1"/>
          </p:cNvSpPr>
          <p:nvPr/>
        </p:nvSpPr>
        <p:spPr bwMode="auto">
          <a:xfrm>
            <a:off x="1704219" y="1125538"/>
            <a:ext cx="978716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объектов по степени их доступности</a:t>
            </a:r>
          </a:p>
        </p:txBody>
      </p:sp>
      <p:sp>
        <p:nvSpPr>
          <p:cNvPr id="95238" name="Прямоугольник 5"/>
          <p:cNvSpPr>
            <a:spLocks noChangeArrowheads="1"/>
          </p:cNvSpPr>
          <p:nvPr/>
        </p:nvSpPr>
        <p:spPr bwMode="auto">
          <a:xfrm>
            <a:off x="1681843" y="1962154"/>
            <a:ext cx="92827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разделе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«Состояние доступности объекта»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п. 3.3 паспорта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акта  указывается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вариант организации 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доступности объекта для каждой категории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инвалидов.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6853771"/>
              </p:ext>
            </p:extLst>
          </p:nvPr>
        </p:nvGraphicFramePr>
        <p:xfrm>
          <a:off x="1064683" y="3356203"/>
          <a:ext cx="8318501" cy="3312856"/>
        </p:xfrm>
        <a:graphic>
          <a:graphicData uri="http://schemas.openxmlformats.org/drawingml/2006/table">
            <a:tbl>
              <a:tblPr/>
              <a:tblGrid>
                <a:gridCol w="539751"/>
                <a:gridCol w="4861983"/>
                <a:gridCol w="2916767"/>
              </a:tblGrid>
              <a:tr h="10921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п/п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инвалидов (вид нарушения)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организации доступности объекта (формы обслуживания)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&lt;*&gt;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категории инвалидов и МГ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инвалиды: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передвигающиеся на креслах-колясках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нарушениями опорно-двигательного аппарата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нарушениями зрения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нарушениями слуха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нарушениями умственного развития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5277" name="TextBox 9"/>
          <p:cNvSpPr txBox="1">
            <a:spLocks noChangeArrowheads="1"/>
          </p:cNvSpPr>
          <p:nvPr/>
        </p:nvSpPr>
        <p:spPr bwMode="auto">
          <a:xfrm>
            <a:off x="9383184" y="3284538"/>
            <a:ext cx="1244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«А»</a:t>
            </a:r>
          </a:p>
        </p:txBody>
      </p:sp>
      <p:sp>
        <p:nvSpPr>
          <p:cNvPr id="95278" name="TextBox 11"/>
          <p:cNvSpPr txBox="1">
            <a:spLocks noChangeArrowheads="1"/>
          </p:cNvSpPr>
          <p:nvPr/>
        </p:nvSpPr>
        <p:spPr bwMode="auto">
          <a:xfrm>
            <a:off x="9457267" y="4076700"/>
            <a:ext cx="124248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«Б»</a:t>
            </a:r>
          </a:p>
        </p:txBody>
      </p:sp>
      <p:sp>
        <p:nvSpPr>
          <p:cNvPr id="95279" name="TextBox 12"/>
          <p:cNvSpPr txBox="1">
            <a:spLocks noChangeArrowheads="1"/>
          </p:cNvSpPr>
          <p:nvPr/>
        </p:nvSpPr>
        <p:spPr bwMode="auto">
          <a:xfrm>
            <a:off x="9457267" y="4822825"/>
            <a:ext cx="1672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«ДУ»</a:t>
            </a:r>
          </a:p>
        </p:txBody>
      </p:sp>
      <p:sp>
        <p:nvSpPr>
          <p:cNvPr id="95280" name="TextBox 13"/>
          <p:cNvSpPr txBox="1">
            <a:spLocks noChangeArrowheads="1"/>
          </p:cNvSpPr>
          <p:nvPr/>
        </p:nvSpPr>
        <p:spPr bwMode="auto">
          <a:xfrm>
            <a:off x="9383184" y="5649913"/>
            <a:ext cx="210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«ВНД»</a:t>
            </a:r>
          </a:p>
        </p:txBody>
      </p:sp>
    </p:spTree>
    <p:extLst>
      <p:ext uri="{BB962C8B-B14F-4D97-AF65-F5344CB8AC3E}">
        <p14:creationId xmlns:p14="http://schemas.microsoft.com/office/powerpoint/2010/main" xmlns="" val="44522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E2547-646E-4265-808F-6DE1AEFCDF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526721" y="188913"/>
            <a:ext cx="10138231" cy="936625"/>
          </a:xfrm>
          <a:custGeom>
            <a:avLst/>
            <a:gdLst>
              <a:gd name="connsiteX0" fmla="*/ 0 w 7625104"/>
              <a:gd name="connsiteY0" fmla="*/ 88761 h 887611"/>
              <a:gd name="connsiteX1" fmla="*/ 25998 w 7625104"/>
              <a:gd name="connsiteY1" fmla="*/ 25998 h 887611"/>
              <a:gd name="connsiteX2" fmla="*/ 88762 w 7625104"/>
              <a:gd name="connsiteY2" fmla="*/ 1 h 887611"/>
              <a:gd name="connsiteX3" fmla="*/ 7536343 w 7625104"/>
              <a:gd name="connsiteY3" fmla="*/ 0 h 887611"/>
              <a:gd name="connsiteX4" fmla="*/ 7599106 w 7625104"/>
              <a:gd name="connsiteY4" fmla="*/ 25998 h 887611"/>
              <a:gd name="connsiteX5" fmla="*/ 7625103 w 7625104"/>
              <a:gd name="connsiteY5" fmla="*/ 88762 h 887611"/>
              <a:gd name="connsiteX6" fmla="*/ 7625104 w 7625104"/>
              <a:gd name="connsiteY6" fmla="*/ 798850 h 887611"/>
              <a:gd name="connsiteX7" fmla="*/ 7599106 w 7625104"/>
              <a:gd name="connsiteY7" fmla="*/ 861614 h 887611"/>
              <a:gd name="connsiteX8" fmla="*/ 7536342 w 7625104"/>
              <a:gd name="connsiteY8" fmla="*/ 887611 h 887611"/>
              <a:gd name="connsiteX9" fmla="*/ 88761 w 7625104"/>
              <a:gd name="connsiteY9" fmla="*/ 887611 h 887611"/>
              <a:gd name="connsiteX10" fmla="*/ 25997 w 7625104"/>
              <a:gd name="connsiteY10" fmla="*/ 861613 h 887611"/>
              <a:gd name="connsiteX11" fmla="*/ 0 w 7625104"/>
              <a:gd name="connsiteY11" fmla="*/ 798849 h 887611"/>
              <a:gd name="connsiteX12" fmla="*/ 0 w 7625104"/>
              <a:gd name="connsiteY12" fmla="*/ 88761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25104" h="887611">
                <a:moveTo>
                  <a:pt x="0" y="88761"/>
                </a:moveTo>
                <a:cubicBezTo>
                  <a:pt x="0" y="65220"/>
                  <a:pt x="9352" y="42643"/>
                  <a:pt x="25998" y="25998"/>
                </a:cubicBezTo>
                <a:cubicBezTo>
                  <a:pt x="42644" y="9352"/>
                  <a:pt x="65221" y="1"/>
                  <a:pt x="88762" y="1"/>
                </a:cubicBezTo>
                <a:lnTo>
                  <a:pt x="7536343" y="0"/>
                </a:lnTo>
                <a:cubicBezTo>
                  <a:pt x="7559884" y="0"/>
                  <a:pt x="7582461" y="9352"/>
                  <a:pt x="7599106" y="25998"/>
                </a:cubicBezTo>
                <a:cubicBezTo>
                  <a:pt x="7615752" y="42644"/>
                  <a:pt x="7625103" y="65221"/>
                  <a:pt x="7625103" y="88762"/>
                </a:cubicBezTo>
                <a:cubicBezTo>
                  <a:pt x="7625103" y="325458"/>
                  <a:pt x="7625104" y="562154"/>
                  <a:pt x="7625104" y="798850"/>
                </a:cubicBezTo>
                <a:cubicBezTo>
                  <a:pt x="7625104" y="822391"/>
                  <a:pt x="7615752" y="844968"/>
                  <a:pt x="7599106" y="861614"/>
                </a:cubicBezTo>
                <a:cubicBezTo>
                  <a:pt x="7582460" y="878260"/>
                  <a:pt x="7559883" y="887611"/>
                  <a:pt x="7536342" y="887611"/>
                </a:cubicBezTo>
                <a:lnTo>
                  <a:pt x="88761" y="887611"/>
                </a:lnTo>
                <a:cubicBezTo>
                  <a:pt x="65220" y="887611"/>
                  <a:pt x="42643" y="878259"/>
                  <a:pt x="25997" y="861613"/>
                </a:cubicBezTo>
                <a:cubicBezTo>
                  <a:pt x="9351" y="844967"/>
                  <a:pt x="0" y="822390"/>
                  <a:pt x="0" y="798849"/>
                </a:cubicBezTo>
                <a:lnTo>
                  <a:pt x="0" y="8876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0287" tIns="48857" rIns="60287" bIns="48857" spcCol="1270" anchor="ctr"/>
          <a:lstStyle/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обследования объектов </a:t>
            </a:r>
          </a:p>
          <a:p>
            <a:pPr algn="ctr" defTabSz="8001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оформление паспортов доступности</a:t>
            </a:r>
          </a:p>
        </p:txBody>
      </p:sp>
      <p:sp>
        <p:nvSpPr>
          <p:cNvPr id="96260" name="TextBox 9"/>
          <p:cNvSpPr txBox="1">
            <a:spLocks noChangeArrowheads="1"/>
          </p:cNvSpPr>
          <p:nvPr/>
        </p:nvSpPr>
        <p:spPr bwMode="auto">
          <a:xfrm>
            <a:off x="1526721" y="1169988"/>
            <a:ext cx="898676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«А» -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 полностью доступен </a:t>
            </a:r>
          </a:p>
          <a:p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всех категорий инвалидов и других МГН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44"/>
          <a:stretch>
            <a:fillRect/>
          </a:stretch>
        </p:blipFill>
        <p:spPr bwMode="auto">
          <a:xfrm>
            <a:off x="1379764" y="2756663"/>
            <a:ext cx="85344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2" descr="\\Pluton\для всех\2 Батырова Л.И\2013\Рекламный щит\Svet.pillar_cu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31" r="75243" b="12515"/>
          <a:stretch>
            <a:fillRect/>
          </a:stretch>
        </p:blipFill>
        <p:spPr bwMode="auto">
          <a:xfrm>
            <a:off x="10223500" y="1169988"/>
            <a:ext cx="1441451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87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31027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3666098_TF03031027.potx" id="{667A01F6-2F51-425F-94C1-39BDFAB2BB73}" vid="{18C78E98-E692-4FC3-9168-C02C7CDE364C}"/>
    </a:ext>
  </a:extLst>
</a:theme>
</file>

<file path=ppt/theme/theme2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E6DFB71-5650-4E53-8134-FCF33ECDD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D6EEDF-527A-4587-A446-F1DE3EAF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30C5B9-1E5F-4356-968E-2FC64955BFF3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tf03031027</Template>
  <TotalTime>989</TotalTime>
  <Words>1431</Words>
  <Application>Microsoft Office PowerPoint</Application>
  <PresentationFormat>Произвольный</PresentationFormat>
  <Paragraphs>330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tf03031027</vt:lpstr>
      <vt:lpstr>Документ</vt:lpstr>
      <vt:lpstr>Проведение паспортизации объектов социальной инфраструктуры  </vt:lpstr>
      <vt:lpstr>Слайд 2</vt:lpstr>
      <vt:lpstr>Слайд 3</vt:lpstr>
      <vt:lpstr>Что такое паспортизация?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Ляйсан Илхамовна Батырова</dc:creator>
  <cp:lastModifiedBy>derbilova</cp:lastModifiedBy>
  <cp:revision>105</cp:revision>
  <dcterms:created xsi:type="dcterms:W3CDTF">2017-08-03T09:55:01Z</dcterms:created>
  <dcterms:modified xsi:type="dcterms:W3CDTF">2019-11-18T12:30:43Z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